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5143500" cx="9144000"/>
  <p:notesSz cx="6858000" cy="9144000"/>
  <p:embeddedFontLst>
    <p:embeddedFont>
      <p:font typeface="Economica"/>
      <p:regular r:id="rId72"/>
      <p:bold r:id="rId73"/>
      <p:italic r:id="rId74"/>
      <p:boldItalic r:id="rId75"/>
    </p:embeddedFont>
    <p:embeddedFont>
      <p:font typeface="Oswald"/>
      <p:regular r:id="rId76"/>
      <p:bold r:id="rId77"/>
    </p:embeddedFont>
    <p:embeddedFont>
      <p:font typeface="Open Sans"/>
      <p:regular r:id="rId78"/>
      <p:bold r:id="rId79"/>
      <p:italic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Ishan Mitr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F9EE945-8DBA-42B5-9370-EB6A78382DFC}">
  <a:tblStyle styleId="{9F9EE945-8DBA-42B5-9370-EB6A78382DF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OpenSans-italic.fntdata"/><Relationship Id="rId81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Economica-bold.fntdata"/><Relationship Id="rId72" Type="http://schemas.openxmlformats.org/officeDocument/2006/relationships/font" Target="fonts/Economica-regular.fntdata"/><Relationship Id="rId31" Type="http://schemas.openxmlformats.org/officeDocument/2006/relationships/slide" Target="slides/slide25.xml"/><Relationship Id="rId75" Type="http://schemas.openxmlformats.org/officeDocument/2006/relationships/font" Target="fonts/Economica-boldItalic.fntdata"/><Relationship Id="rId30" Type="http://schemas.openxmlformats.org/officeDocument/2006/relationships/slide" Target="slides/slide24.xml"/><Relationship Id="rId74" Type="http://schemas.openxmlformats.org/officeDocument/2006/relationships/font" Target="fonts/Economica-italic.fntdata"/><Relationship Id="rId33" Type="http://schemas.openxmlformats.org/officeDocument/2006/relationships/slide" Target="slides/slide27.xml"/><Relationship Id="rId77" Type="http://schemas.openxmlformats.org/officeDocument/2006/relationships/font" Target="fonts/Oswald-bold.fntdata"/><Relationship Id="rId32" Type="http://schemas.openxmlformats.org/officeDocument/2006/relationships/slide" Target="slides/slide26.xml"/><Relationship Id="rId76" Type="http://schemas.openxmlformats.org/officeDocument/2006/relationships/font" Target="fonts/Oswald-regular.fntdata"/><Relationship Id="rId35" Type="http://schemas.openxmlformats.org/officeDocument/2006/relationships/slide" Target="slides/slide29.xml"/><Relationship Id="rId79" Type="http://schemas.openxmlformats.org/officeDocument/2006/relationships/font" Target="fonts/OpenSans-bold.fntdata"/><Relationship Id="rId34" Type="http://schemas.openxmlformats.org/officeDocument/2006/relationships/slide" Target="slides/slide28.xml"/><Relationship Id="rId78" Type="http://schemas.openxmlformats.org/officeDocument/2006/relationships/font" Target="fonts/OpenSans-regular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We should introduce comments, variables, etc. here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74" y="4298450"/>
            <a:ext cx="811220" cy="56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53" name="Shape 5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Shape 56"/>
          <p:cNvSpPr txBox="1"/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7896075" y="4681000"/>
            <a:ext cx="114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Oswald"/>
                <a:ea typeface="Oswald"/>
                <a:cs typeface="Oswald"/>
                <a:sym typeface="Oswald"/>
              </a:rPr>
              <a:t>‹#›</a:t>
            </a:fld>
            <a:r>
              <a:rPr lang="en">
                <a:latin typeface="Oswald"/>
                <a:ea typeface="Oswald"/>
                <a:cs typeface="Oswald"/>
                <a:sym typeface="Oswald"/>
              </a:rPr>
              <a:t>OMGROBOTS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9" name="Shape 19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1pPr>
            <a:lvl2pPr lvl="1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2pPr>
            <a:lvl3pPr lvl="2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3pPr>
            <a:lvl4pPr lvl="3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4pPr>
            <a:lvl5pPr lvl="4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5pPr>
            <a:lvl6pPr lvl="5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6pPr>
            <a:lvl7pPr lvl="6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7pPr>
            <a:lvl8pPr lvl="7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8pPr>
            <a:lvl9pPr lvl="8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SzPct val="100000"/>
              <a:buFont typeface="Open Sans"/>
              <a:defRPr sz="1800"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/>
        </p:nvSpPr>
        <p:spPr>
          <a:xfrm>
            <a:off x="8223300" y="4756500"/>
            <a:ext cx="920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rPr>
              <a:t>#OMGROBOTS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7.jpg"/><Relationship Id="rId4" Type="http://schemas.openxmlformats.org/officeDocument/2006/relationships/image" Target="../media/image0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Electrical Trainings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E57F"/>
                </a:solidFill>
              </a:rPr>
              <a:t>MVRT 115 2016 - 2017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Main Breaker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Turns robot off and 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Push black piece in to turn 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Press big red button to turn off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Connects to PDP and Battery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Wires to positive side of both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Stops the flow of current if there is too much</a:t>
            </a:r>
            <a:br>
              <a:rPr lang="en"/>
            </a:br>
            <a:r>
              <a:rPr lang="en"/>
              <a:t>d</a:t>
            </a:r>
            <a:r>
              <a:rPr lang="en"/>
              <a:t>rawn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8-3248.jpg"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800" y="3159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Batteries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12 Volts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Lead Acid (like a Car)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Power source of robot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Connects to main breaker and PDP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FHWLWVNH5ED7SOP.LARGE.jpg"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74" y="315924"/>
            <a:ext cx="3332025" cy="31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Checkup!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Sensors &amp; Wiring 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Encoders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Used to measure rotation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Connects to breakout board on Talon SRX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Gives us data in “ticks”, which we divide by ticks per rotation to get total rotations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Uses a black/white disc </a:t>
            </a:r>
            <a:br>
              <a:rPr lang="en"/>
            </a:br>
            <a:r>
              <a:rPr lang="en"/>
              <a:t>to determine ticks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Analog (between 0 to 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Helps orient the robot in games</a:t>
            </a:r>
          </a:p>
        </p:txBody>
      </p:sp>
      <p:pic>
        <p:nvPicPr>
          <p:cNvPr descr="s4_webproduct_01.jp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075" y="2346649"/>
            <a:ext cx="4433500" cy="23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Hall Effect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Digital sensor used to detect the presence of a magnet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Works like a switch (on/off) but some can also have multiple values (analog)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By mounting a magnet on a moving component we can detect its position through multiple hall effect sensors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Plugs into digital pins on Rio</a:t>
            </a:r>
          </a:p>
        </p:txBody>
      </p:sp>
      <p:pic>
        <p:nvPicPr>
          <p:cNvPr descr="HALL-pinout.jp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847" y="2222300"/>
            <a:ext cx="3040450" cy="23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Limit Switches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Used to detect when a manipulator has reached an endpoint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Essentially just a small button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Plugs into digital input/output pin on Rio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Digital output (0 or 1)</a:t>
            </a:r>
          </a:p>
        </p:txBody>
      </p:sp>
      <p:pic>
        <p:nvPicPr>
          <p:cNvPr descr="limit-switch.jpg"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18" y="2482850"/>
            <a:ext cx="3062075" cy="20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Pneumatics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Compressor &amp; Compressor System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Connects to air tank and pressure gauge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Compresses air to be used by pistons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Release valve relieves pressure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m-2005-2.jpg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300" y="1464560"/>
            <a:ext cx="3270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m-3147-2.jpg"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6125" y="2318725"/>
            <a:ext cx="2496075" cy="24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Air Tank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Lightweight tanks that hold compressed air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be chained together to hold more air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9a476c9b239ff3ad38e995c124f5f571c52316d0-900.jpg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025" y="2010050"/>
            <a:ext cx="7033950" cy="279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Welcome to Electrical!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Director of Electrical: Ishan Mitra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Subdivision Overview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Wiring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Lead: Sankalp Agrawal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Programming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Robot Code </a:t>
            </a:r>
          </a:p>
          <a:p>
            <a:pPr indent="-228600" lvl="3" marL="1828800" rtl="0">
              <a:spcBef>
                <a:spcPts val="0"/>
              </a:spcBef>
            </a:pPr>
            <a:r>
              <a:rPr lang="en"/>
              <a:t>Lead: Heather Baker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Vision</a:t>
            </a:r>
          </a:p>
          <a:p>
            <a:pPr indent="-228600" lvl="3" marL="1828800" rtl="0">
              <a:spcBef>
                <a:spcPts val="0"/>
              </a:spcBef>
            </a:pPr>
            <a:r>
              <a:rPr lang="en"/>
              <a:t>Lead: TBD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Let’s get started WOOOOOOOOO!!!!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Piston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Fixed length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only extend or retract (2 positions)</a:t>
            </a:r>
          </a:p>
        </p:txBody>
      </p:sp>
      <p:pic>
        <p:nvPicPr>
          <p:cNvPr descr="HM-25-080.jpg"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174" y="444999"/>
            <a:ext cx="3440125" cy="132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neumatic-cylinder.png"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073" y="2246825"/>
            <a:ext cx="5857875" cy="23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Solenoid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Receive signal from PCM to extend or retract piston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manually extend and retract piston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MCManualOverride.jpg"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28" y="2295250"/>
            <a:ext cx="5201425" cy="17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Wiring II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Crimping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Attaching housings to bare wire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Allows us to make reliable and clean connections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Different types for different purposes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PWM for signal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Powerpole for power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Flag for motor connections (don’t use too much)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Ferrules for connections to VRM, PDP, Roborio, etc.</a:t>
            </a:r>
          </a:p>
        </p:txBody>
      </p:sp>
      <p:pic>
        <p:nvPicPr>
          <p:cNvPr descr="0J3281.1200.jp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424" y="2463699"/>
            <a:ext cx="2503876" cy="203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PWM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smallest and hardest crimps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for signal wires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Encoder readings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Break beam readings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for CAN chain in talons (also signal wires)</a:t>
            </a:r>
          </a:p>
        </p:txBody>
      </p:sp>
      <p:pic>
        <p:nvPicPr>
          <p:cNvPr descr="am-0943-2.jpg"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775" y="1586276"/>
            <a:ext cx="2879525" cy="263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PowerPole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Large and relatively simple crimps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for power delivery to Talons, Motors, and some miscellaneous components.</a:t>
            </a:r>
          </a:p>
        </p:txBody>
      </p:sp>
      <p:pic>
        <p:nvPicPr>
          <p:cNvPr descr="PPpairOKN.jpg"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612" y="2401224"/>
            <a:ext cx="2910775" cy="217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 to Java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Wut is that?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Programming Language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Converses with machines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Java is a high-level Object Oriented Programming (OOP) Language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Easily understood by humans then converted to binary for machine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Object Oriented → Define different “objects” in code and their “attributes”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Bird object → attribute: can fly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 need…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An Integrated Development Environment (IDE)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Eclipse is what we use for robotics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The JVM (Java Virtual Machine)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Download the latest JDK (Java Development Kit) from Oracle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Now you’re ready my frands!!!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I become a programmer???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Ok… How do I make it do stuffs?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Java is a language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Similar to English, Spanish, and French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Has it’s own “rules” known as syntax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Basic Syntax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Sample Program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Control Systems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Data? Wat types?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Primitive Data Types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Integers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byte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short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int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long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Floating Point (Decimals)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float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double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Logic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boolean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Letters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char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do I use them in code?</a:t>
            </a:r>
          </a:p>
        </p:txBody>
      </p:sp>
      <p:pic>
        <p:nvPicPr>
          <p:cNvPr descr="Screen Shot 2015-10-03 at 12.09.31 PM.pn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150" y="107900"/>
            <a:ext cx="3114325" cy="49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can I do with variables?</a:t>
            </a:r>
          </a:p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 can do common mathematical operations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Add (+)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Subtract (-)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Multiply (*)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Divide (/)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 can also use some unique operations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Modulus (%)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You can compare to boolean values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Equal to (==)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Not equal to (!=)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! → Not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1700" y="30947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Constants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Values that do not change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final int MY_CONSTANT = 5;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Naming convention for Constants is all caps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Practice program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Font typeface="Arial"/>
              <a:buNone/>
            </a:pPr>
            <a:r>
              <a:rPr lang="en"/>
              <a:t>Methods</a:t>
            </a:r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Methods do things</a:t>
            </a:r>
          </a:p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Methods are run when they are called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F1C23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Creating:</a:t>
            </a:r>
          </a:p>
          <a:p>
            <a:pPr indent="-228600" lvl="1" marL="91440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AccessSpecifier returntype methodName(parameters) { Do Something }</a:t>
            </a:r>
          </a:p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Calling:</a:t>
            </a:r>
          </a:p>
          <a:p>
            <a:pPr indent="-228600" lvl="1" marL="91440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methodName(parameters)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6617237" y="582025"/>
            <a:ext cx="707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Input</a:t>
            </a:r>
          </a:p>
        </p:txBody>
      </p:sp>
      <p:graphicFrame>
        <p:nvGraphicFramePr>
          <p:cNvPr id="284" name="Shape 284"/>
          <p:cNvGraphicFramePr/>
          <p:nvPr/>
        </p:nvGraphicFramePr>
        <p:xfrm>
          <a:off x="6175050" y="137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{9F9EE945-8DBA-42B5-9370-EB6A78382DFC}</a:tableStyleId>
              </a:tblPr>
              <a:tblGrid>
                <a:gridCol w="15920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Do Something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5" name="Shape 285"/>
          <p:cNvSpPr/>
          <p:nvPr/>
        </p:nvSpPr>
        <p:spPr>
          <a:xfrm>
            <a:off x="6868937" y="1017725"/>
            <a:ext cx="204300" cy="35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6372887" y="2070225"/>
            <a:ext cx="119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</a:t>
            </a:r>
          </a:p>
        </p:txBody>
      </p:sp>
      <p:sp>
        <p:nvSpPr>
          <p:cNvPr id="287" name="Shape 287"/>
          <p:cNvSpPr/>
          <p:nvPr/>
        </p:nvSpPr>
        <p:spPr>
          <a:xfrm>
            <a:off x="6868937" y="1767425"/>
            <a:ext cx="204300" cy="392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Font typeface="Arial"/>
              <a:buNone/>
            </a:pPr>
            <a:r>
              <a:rPr lang="en"/>
              <a:t>Method Name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Naming convention: Camelback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First letter lowercase, other letters that begin a word are uppercase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Eg:</a:t>
            </a:r>
          </a:p>
          <a:p>
            <a:pPr indent="-228600" lvl="2" marL="1371600" rtl="0">
              <a:spcBef>
                <a:spcPts val="0"/>
              </a:spcBef>
              <a:buClr>
                <a:srgbClr val="F1C232"/>
              </a:buClr>
              <a:buFont typeface="Arial"/>
              <a:buChar char="■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getName()</a:t>
            </a:r>
          </a:p>
          <a:p>
            <a:pPr indent="-228600" lvl="2" marL="1371600" rtl="0">
              <a:spcBef>
                <a:spcPts val="0"/>
              </a:spcBef>
              <a:buClr>
                <a:srgbClr val="F1C232"/>
              </a:buClr>
              <a:buFont typeface="Arial"/>
              <a:buChar char="■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printString()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6190"/>
              <a:buFont typeface="Arial"/>
              <a:buNone/>
            </a:pPr>
            <a:r>
              <a:rPr lang="en"/>
              <a:t>Return</a:t>
            </a: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type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Value returned by the method (the output)</a:t>
            </a:r>
          </a:p>
          <a:p>
            <a:pPr indent="-228600" lvl="0" marL="45720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If no return value, the type is void</a:t>
            </a:r>
          </a:p>
          <a:p>
            <a:pPr indent="-228600" lvl="0" marL="457200" rtl="0">
              <a:spcBef>
                <a:spcPts val="0"/>
              </a:spcBef>
              <a:buClr>
                <a:srgbClr val="F1C232"/>
              </a:buClr>
              <a:buFont typeface="Arial"/>
              <a:buChar char="●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Return types can be the data types or objects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double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loat 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String</a:t>
            </a:r>
          </a:p>
          <a:p>
            <a:pPr indent="-228600" lvl="1" marL="914400" rtl="0">
              <a:spcBef>
                <a:spcPts val="0"/>
              </a:spcBef>
              <a:buClr>
                <a:srgbClr val="F1C232"/>
              </a:buClr>
              <a:buFont typeface="Arial"/>
              <a:buChar char="○"/>
            </a:pPr>
            <a:r>
              <a:rPr lang="en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Parameters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Optional</a:t>
            </a:r>
            <a:r>
              <a:rPr lang="en"/>
              <a:t>:</a:t>
            </a:r>
            <a:r>
              <a:rPr lang="en"/>
              <a:t> </a:t>
            </a:r>
            <a:r>
              <a:rPr lang="en"/>
              <a:t>I</a:t>
            </a:r>
            <a:r>
              <a:rPr lang="en"/>
              <a:t>nput for the method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When a method is called, can pass in values</a:t>
            </a:r>
          </a:p>
          <a:p>
            <a: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 sz="1800"/>
              <a:t>Method can utilize these values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Ex</a:t>
            </a:r>
          </a:p>
          <a:p>
            <a:pPr indent="-2286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■"/>
            </a:pPr>
            <a:r>
              <a:rPr lang="en"/>
              <a:t>printString(“Hello”);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Practice Program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RoboRIO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Brain of the robot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Load code onto it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Sends signals to CAN chain</a:t>
            </a:r>
            <a:br>
              <a:rPr lang="en"/>
            </a:br>
            <a:r>
              <a:rPr lang="en"/>
              <a:t>a</a:t>
            </a:r>
            <a:r>
              <a:rPr lang="en"/>
              <a:t>nd PWM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Has Digital and Analog In ports</a:t>
            </a:r>
            <a:br>
              <a:rPr lang="en"/>
            </a:br>
            <a:r>
              <a:rPr lang="en"/>
              <a:t>f</a:t>
            </a:r>
            <a:r>
              <a:rPr lang="en"/>
              <a:t>or sensors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Has port for signal light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Signals when robot has been </a:t>
            </a:r>
            <a:br>
              <a:rPr lang="en"/>
            </a:br>
            <a:r>
              <a:rPr lang="en"/>
              <a:t>e</a:t>
            </a:r>
            <a:r>
              <a:rPr lang="en"/>
              <a:t>nabled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Ethernet port to connect to router so that we can control robot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USB ports for devices (camera, etc.)</a:t>
            </a:r>
          </a:p>
        </p:txBody>
      </p:sp>
      <p:pic>
        <p:nvPicPr>
          <p:cNvPr descr="roboRIO.jp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315925"/>
            <a:ext cx="4762500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Classes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In real world, there are individual objects of the same kind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For example, there are lots of cars, but they’re all cars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The cars were built from the same general blueprint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A class is a blueprint from which objects can be created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Within a class, there are variables and methods defining the blueprint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For a car</a:t>
            </a:r>
          </a:p>
          <a:p>
            <a:pPr indent="-3429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Variables: numOfWheels, maxSpeed</a:t>
            </a:r>
          </a:p>
          <a:p>
            <a:pPr indent="-342900" lvl="2" marL="13716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en" sz="1800"/>
              <a:t>Methods: drive, stop, turn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Inheritance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311700" y="1152468"/>
            <a:ext cx="42441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Super Class/Parent Class</a:t>
            </a:r>
          </a:p>
          <a:p>
            <a:pPr indent="-228600" lvl="0" marL="4572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Sub Class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Inherits Information</a:t>
            </a:r>
          </a:p>
          <a:p>
            <a:pPr indent="-228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Polymorphism</a:t>
            </a:r>
          </a:p>
          <a:p>
            <a:pPr indent="-228600" lvl="1" marL="9144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○"/>
            </a:pPr>
            <a:r>
              <a:rPr lang="en"/>
              <a:t>Difference between Subclass and Parent Class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0000" y="304040"/>
            <a:ext cx="2371725" cy="426481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752050" y="1502587"/>
            <a:ext cx="55479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6991050" y="1423143"/>
            <a:ext cx="5202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6991050" y="3011156"/>
            <a:ext cx="520200" cy="4332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4257350" y="3857625"/>
            <a:ext cx="1412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Method: Swim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4257350" y="2194865"/>
            <a:ext cx="1412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Method: Fly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Var: Legs 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Wings = 2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4257350" y="666909"/>
            <a:ext cx="14127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Method: Eat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Constructor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311700" y="1152468"/>
            <a:ext cx="4263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Special method used to create an object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Constructor has the same name as the class it is in</a:t>
            </a:r>
          </a:p>
          <a:p>
            <a:pPr indent="-228600" lvl="0" marL="457200" rtl="0">
              <a:lnSpc>
                <a:spcPct val="138000"/>
              </a:lnSpc>
              <a:spcBef>
                <a:spcPts val="0"/>
              </a:spcBef>
              <a:buChar char="●"/>
            </a:pPr>
            <a:r>
              <a:rPr lang="en"/>
              <a:t>Often contains variables to initialize</a:t>
            </a:r>
          </a:p>
          <a:p>
            <a:pPr indent="-228600" lvl="0" marL="457200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har char="●"/>
            </a:pPr>
            <a:r>
              <a:rPr lang="en"/>
              <a:t>public Classname( parameters ) { initialize stuff }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237" y="1429975"/>
            <a:ext cx="3057506" cy="2517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Overloading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Methods with the same name but different parameters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525" y="1716804"/>
            <a:ext cx="3290212" cy="285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WPILib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FRC Command Based Robot</a:t>
            </a:r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Subsystems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Define different systems of the robot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Commands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Define operation of the robot using capabilities from subsystems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Operator Interface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Defines buttons and axes of joysticks and maps presses to commands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Robot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Schedules the actions of the robot (commands)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1800"/>
              <a:t>Transitions between modes (Disabled, Auton, Teleop)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Subsystem</a:t>
            </a:r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The different parts of the robot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Subsystems extend the Subsystem class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Examples of Subsystems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DriveTrain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Elevator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Arm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Flywheels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n"/>
              <a:t>Robot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Contains methods to control the states of the robot and what happens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robotInit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autonInit/Periodic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teleopInit/Periodic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disabledInit/Periodic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Iterative robot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Loops through method multiple times, updating each time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Contains objects of the subsystems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Commands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A set of instructions that will move parts of the robot or trigger reactions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Child classes of Command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Commands run when buttons are pressed, or when scheduled by other actions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CommandGroup - Group of commands that run simultaneously or sequentially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466925" y="4143975"/>
            <a:ext cx="1087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Wait </a:t>
            </a:r>
            <a:r>
              <a:rPr lang="en">
                <a:solidFill>
                  <a:srgbClr val="FFC107"/>
                </a:solidFill>
              </a:rPr>
              <a:t>for</a:t>
            </a:r>
            <a:r>
              <a:rPr lang="en">
                <a:solidFill>
                  <a:srgbClr val="FFC107"/>
                </a:solidFill>
              </a:rPr>
              <a:t> data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2093075" y="4162225"/>
            <a:ext cx="1087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Initialize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3719212" y="4162225"/>
            <a:ext cx="1087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Execute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345375" y="4180475"/>
            <a:ext cx="1087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IsFinished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6971525" y="4198725"/>
            <a:ext cx="10872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Exit</a:t>
            </a:r>
          </a:p>
        </p:txBody>
      </p:sp>
      <p:sp>
        <p:nvSpPr>
          <p:cNvPr id="379" name="Shape 379"/>
          <p:cNvSpPr/>
          <p:nvPr/>
        </p:nvSpPr>
        <p:spPr>
          <a:xfrm>
            <a:off x="1451975" y="4288075"/>
            <a:ext cx="7689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Yes</a:t>
            </a:r>
          </a:p>
        </p:txBody>
      </p:sp>
      <p:sp>
        <p:nvSpPr>
          <p:cNvPr id="380" name="Shape 380"/>
          <p:cNvSpPr/>
          <p:nvPr/>
        </p:nvSpPr>
        <p:spPr>
          <a:xfrm>
            <a:off x="3065300" y="4288075"/>
            <a:ext cx="7689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Yes</a:t>
            </a:r>
          </a:p>
        </p:txBody>
      </p:sp>
      <p:sp>
        <p:nvSpPr>
          <p:cNvPr id="381" name="Shape 381"/>
          <p:cNvSpPr/>
          <p:nvPr/>
        </p:nvSpPr>
        <p:spPr>
          <a:xfrm>
            <a:off x="4691450" y="4269825"/>
            <a:ext cx="7689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Yes</a:t>
            </a:r>
          </a:p>
        </p:txBody>
      </p:sp>
      <p:sp>
        <p:nvSpPr>
          <p:cNvPr id="382" name="Shape 382"/>
          <p:cNvSpPr/>
          <p:nvPr/>
        </p:nvSpPr>
        <p:spPr>
          <a:xfrm>
            <a:off x="6317600" y="4321025"/>
            <a:ext cx="768900" cy="34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274E13"/>
                </a:solidFill>
              </a:rPr>
              <a:t>Yes</a:t>
            </a:r>
          </a:p>
        </p:txBody>
      </p:sp>
      <p:sp>
        <p:nvSpPr>
          <p:cNvPr id="383" name="Shape 383"/>
          <p:cNvSpPr/>
          <p:nvPr/>
        </p:nvSpPr>
        <p:spPr>
          <a:xfrm flipH="1">
            <a:off x="3837500" y="3450875"/>
            <a:ext cx="2349000" cy="7479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4616300" y="3348750"/>
            <a:ext cx="919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</a:t>
            </a:r>
          </a:p>
        </p:txBody>
      </p:sp>
      <p:sp>
        <p:nvSpPr>
          <p:cNvPr id="385" name="Shape 385"/>
          <p:cNvSpPr/>
          <p:nvPr/>
        </p:nvSpPr>
        <p:spPr>
          <a:xfrm flipH="1">
            <a:off x="855275" y="3290425"/>
            <a:ext cx="6815100" cy="8718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OI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Operator Interface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Maps buttons to commands for the robot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Button pressed? do this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Button toggled? do this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Trigger pulled? do this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PDP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Power Distribution Panel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Distributes power from </a:t>
            </a:r>
            <a:br>
              <a:rPr lang="en"/>
            </a:br>
            <a:r>
              <a:rPr lang="en"/>
              <a:t>b</a:t>
            </a:r>
            <a:r>
              <a:rPr lang="en"/>
              <a:t>attery to rest of robot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Uses breakers to restrict</a:t>
            </a:r>
            <a:br>
              <a:rPr lang="en"/>
            </a:br>
            <a:r>
              <a:rPr lang="en"/>
              <a:t>h</a:t>
            </a:r>
            <a:r>
              <a:rPr lang="en"/>
              <a:t>ow much power is sent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40 and 30 amp channels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Generally ends the CAN chain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dpinfo.png"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149" y="315925"/>
            <a:ext cx="4828449" cy="341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 Controllers (CANTalon)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Control the output to the motors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CANTalons have special features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Built in control loops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Special interface for sensors (FeedbackSensors)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Multiple control modes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Speed, Position,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Used in any Subsystem that uses motors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WPILib Pneumatics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Double Solenoid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Solenoids actuate pistons forward and backwards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DoubleSolenoid class has two modes (extend and retract)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Requires A and B channels (air in, air out)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Compressor System</a:t>
            </a:r>
          </a:p>
        </p:txBody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Compresses air for the robot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Needs the id of the PCM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 be turned on and run throughout match, or only once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WPILib Sensors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Digital Input/Output</a:t>
            </a:r>
          </a:p>
        </p:txBody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Digital = 0 or 1/yes or no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Connects to DIO on roboRIO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Digital Input/Output requires port number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 get() method to get the value of the sensor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Sensors include: Limit Switches,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Analog Input/Output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Analog = between 0 and 1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Ex. 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0.1, 0.5, 0.635, 1, 0, 0.124568241, etc.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Plug into Analog Input on roboRIO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Requires port number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Encoder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TalonSRX Feedback sensors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Advanced Coding (Strongback)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VRM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Voltage Regulator Module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Regulates how many volts</a:t>
            </a:r>
            <a:br>
              <a:rPr lang="en"/>
            </a:br>
            <a:r>
              <a:rPr lang="en"/>
              <a:t>t</a:t>
            </a:r>
            <a:r>
              <a:rPr lang="en"/>
              <a:t>ravels to certain components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Router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Light Ring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Flashlight</a:t>
            </a:r>
          </a:p>
        </p:txBody>
      </p:sp>
      <p:pic>
        <p:nvPicPr>
          <p:cNvPr descr="vrminfo.png"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50" y="315925"/>
            <a:ext cx="4789375" cy="3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Debugging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PCM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Pneumatics Control Module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Sends signals to solenoids</a:t>
            </a:r>
            <a:br>
              <a:rPr lang="en"/>
            </a:br>
            <a:r>
              <a:rPr lang="en"/>
              <a:t>t</a:t>
            </a:r>
            <a:r>
              <a:rPr lang="en"/>
              <a:t>o actuate pistons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Controls compressor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Contains 7 channels for solenoids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Works through CAN</a:t>
            </a:r>
          </a:p>
        </p:txBody>
      </p:sp>
      <p:pic>
        <p:nvPicPr>
          <p:cNvPr descr="pcminfo.pn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9372" y="315925"/>
            <a:ext cx="4454150" cy="339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TalonSRXs &amp; Other Motor controllers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Controls the speed of motors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Takes power from PDP and then restricts how much</a:t>
            </a:r>
            <a:br>
              <a:rPr lang="en"/>
            </a:br>
            <a:r>
              <a:rPr lang="en"/>
              <a:t>g</a:t>
            </a:r>
            <a:r>
              <a:rPr lang="en"/>
              <a:t>oes to the motors ultimately restricting speed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use TalonSRX on a CAN Chain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TalonSRXs have special features that make them</a:t>
            </a:r>
            <a:br>
              <a:rPr lang="en"/>
            </a:br>
            <a:r>
              <a:rPr lang="en"/>
              <a:t>b</a:t>
            </a:r>
            <a:r>
              <a:rPr lang="en"/>
              <a:t>etter than most other motor controllers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Smaller form factor lets them easily fit on the robot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Other motor controllers include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Jaguars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Victor SP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Talon SR (on 2012)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m-2854-2.jpg"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50" y="1225225"/>
            <a:ext cx="3239949" cy="32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Router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Connects to VRM for power and</a:t>
            </a:r>
            <a:br>
              <a:rPr lang="en"/>
            </a:br>
            <a:r>
              <a:rPr lang="en"/>
              <a:t>RoboRIO to pass data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Onboard Wifi lets us connect to the robot</a:t>
            </a:r>
            <a:br>
              <a:rPr lang="en"/>
            </a:br>
            <a:r>
              <a:rPr lang="en"/>
              <a:t>a</a:t>
            </a:r>
            <a:r>
              <a:rPr lang="en"/>
              <a:t>nd control it from a nearby computer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Must be configured at competitions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To work with the Field Management System (FMS)</a:t>
            </a:r>
          </a:p>
          <a:p>
            <a:pPr indent="-228600" lvl="0" marL="457200">
              <a:spcBef>
                <a:spcPts val="0"/>
              </a:spcBef>
            </a:pPr>
            <a:r>
              <a:t/>
            </a:r>
            <a:endParaRPr/>
          </a:p>
        </p:txBody>
      </p:sp>
      <p:pic>
        <p:nvPicPr>
          <p:cNvPr descr="479244b1-28d8-4384-a484-15d8f2ac40f8_display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00" y="315930"/>
            <a:ext cx="3359900" cy="31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